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523" r:id="rId5"/>
    <p:sldId id="320" r:id="rId6"/>
    <p:sldId id="532" r:id="rId7"/>
    <p:sldId id="536" r:id="rId8"/>
    <p:sldId id="548" r:id="rId9"/>
    <p:sldId id="537" r:id="rId10"/>
    <p:sldId id="534" r:id="rId11"/>
    <p:sldId id="533" r:id="rId12"/>
    <p:sldId id="541" r:id="rId13"/>
    <p:sldId id="538" r:id="rId14"/>
    <p:sldId id="539" r:id="rId15"/>
    <p:sldId id="550" r:id="rId16"/>
    <p:sldId id="540" r:id="rId17"/>
    <p:sldId id="553" r:id="rId18"/>
    <p:sldId id="543" r:id="rId19"/>
    <p:sldId id="555" r:id="rId20"/>
    <p:sldId id="554"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867-6DA4-49BC-B944-35B5AC7E51A1}"/>
              </a:ext>
            </a:extLst>
          </p:cNvPr>
          <p:cNvSpPr>
            <a:spLocks noGrp="1"/>
          </p:cNvSpPr>
          <p:nvPr>
            <p:ph type="title"/>
          </p:nvPr>
        </p:nvSpPr>
        <p:spPr/>
        <p:txBody>
          <a:bodyPr/>
          <a:lstStyle/>
          <a:p>
            <a:r>
              <a:rPr lang="en-US" dirty="0"/>
              <a:t>Homework Assignment</a:t>
            </a:r>
          </a:p>
        </p:txBody>
      </p:sp>
      <p:sp>
        <p:nvSpPr>
          <p:cNvPr id="7" name="Content Placeholder 6">
            <a:extLst>
              <a:ext uri="{FF2B5EF4-FFF2-40B4-BE49-F238E27FC236}">
                <a16:creationId xmlns:a16="http://schemas.microsoft.com/office/drawing/2014/main" id="{D0C05648-52BF-440F-ACED-A92205EBD859}"/>
              </a:ext>
            </a:extLst>
          </p:cNvPr>
          <p:cNvSpPr>
            <a:spLocks noGrp="1"/>
          </p:cNvSpPr>
          <p:nvPr>
            <p:ph idx="1"/>
          </p:nvPr>
        </p:nvSpPr>
        <p:spPr>
          <a:xfrm>
            <a:off x="365760" y="1217814"/>
            <a:ext cx="11369809" cy="4047778"/>
          </a:xfrm>
        </p:spPr>
        <p:txBody>
          <a:bodyPr/>
          <a:lstStyle/>
          <a:p>
            <a:r>
              <a:rPr lang="en-US" sz="2000" dirty="0"/>
              <a:t>See tutorial web site for details</a:t>
            </a:r>
          </a:p>
          <a:p>
            <a:pPr lvl="1"/>
            <a:r>
              <a:rPr lang="en-US" sz="1800" b="1" dirty="0">
                <a:hlinkClick r:id="rId2"/>
              </a:rPr>
              <a:t>https://betterscientificsoftware.github.io/bssw-tutorial-sc20/</a:t>
            </a:r>
            <a:endParaRPr lang="en-US" sz="1800" b="1" dirty="0"/>
          </a:p>
          <a:p>
            <a:pPr marL="457200" indent="-457200">
              <a:spcBef>
                <a:spcPts val="2400"/>
              </a:spcBef>
              <a:buFont typeface="+mj-lt"/>
              <a:buAutoNum type="arabicPeriod"/>
            </a:pPr>
            <a:r>
              <a:rPr lang="en-US" sz="2000" dirty="0"/>
              <a:t>Fork the repository</a:t>
            </a:r>
          </a:p>
          <a:p>
            <a:pPr marL="457200" indent="-457200">
              <a:spcBef>
                <a:spcPts val="2400"/>
              </a:spcBef>
              <a:buFont typeface="+mj-lt"/>
              <a:buAutoNum type="arabicPeriod"/>
            </a:pPr>
            <a:r>
              <a:rPr lang="en-US" sz="2000" dirty="0"/>
              <a:t>Configure Travis-CI to run ‘make check’ as a CI check</a:t>
            </a:r>
          </a:p>
          <a:p>
            <a:pPr marL="457200" indent="-457200">
              <a:spcBef>
                <a:spcPts val="2400"/>
              </a:spcBef>
              <a:buFont typeface="+mj-lt"/>
              <a:buAutoNum type="arabicPeriod"/>
            </a:pPr>
            <a:r>
              <a:rPr lang="en-US" sz="2000" dirty="0"/>
              <a:t>Add code coverage checking using Codecov.io</a:t>
            </a:r>
          </a:p>
          <a:p>
            <a:pPr marL="457200" indent="-457200">
              <a:spcBef>
                <a:spcPts val="2400"/>
              </a:spcBef>
              <a:buFont typeface="+mj-lt"/>
              <a:buAutoNum type="arabicPeriod"/>
            </a:pPr>
            <a:r>
              <a:rPr lang="en-US" sz="2000" dirty="0"/>
              <a:t>Expand the testing by using ‘make </a:t>
            </a:r>
            <a:r>
              <a:rPr lang="en-US" sz="2000" dirty="0" err="1"/>
              <a:t>check_all</a:t>
            </a:r>
            <a:r>
              <a:rPr lang="en-US" sz="2000" dirty="0"/>
              <a:t>’ instead of ‘make check’</a:t>
            </a:r>
          </a:p>
          <a:p>
            <a:pPr marL="457200" indent="-457200">
              <a:spcBef>
                <a:spcPts val="2400"/>
              </a:spcBef>
              <a:buFont typeface="+mj-lt"/>
              <a:buAutoNum type="arabicPeriod"/>
            </a:pPr>
            <a:r>
              <a:rPr lang="en-US" sz="2000" dirty="0"/>
              <a:t>Extra credit: make the CI check fail if the code coverage decreases</a:t>
            </a:r>
          </a:p>
        </p:txBody>
      </p:sp>
      <p:pic>
        <p:nvPicPr>
          <p:cNvPr id="8" name="Picture 7">
            <a:extLst>
              <a:ext uri="{FF2B5EF4-FFF2-40B4-BE49-F238E27FC236}">
                <a16:creationId xmlns:a16="http://schemas.microsoft.com/office/drawing/2014/main" id="{A919C40E-A2CD-4811-B6F1-7A8D1E71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309" y="868680"/>
            <a:ext cx="1828800" cy="1828800"/>
          </a:xfrm>
          <a:prstGeom prst="rect">
            <a:avLst/>
          </a:prstGeom>
        </p:spPr>
      </p:pic>
    </p:spTree>
    <p:extLst>
      <p:ext uri="{BB962C8B-B14F-4D97-AF65-F5344CB8AC3E}">
        <p14:creationId xmlns:p14="http://schemas.microsoft.com/office/powerpoint/2010/main" val="271551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prevent code changes from breaking key branches of development (i.e. impacting other developers)</a:t>
            </a:r>
          </a:p>
          <a:p>
            <a:pPr lvl="1"/>
            <a:r>
              <a:rPr lang="en-US" sz="1800" dirty="0"/>
              <a:t>Need to provide sufficient confidence, but run quickly</a:t>
            </a:r>
          </a:p>
          <a:p>
            <a:pPr lvl="1"/>
            <a:r>
              <a:rPr lang="en-US" sz="1800" dirty="0"/>
              <a:t>Can be automated to prevent PR merge or commit if tests fail</a:t>
            </a:r>
          </a:p>
          <a:p>
            <a:r>
              <a:rPr lang="en-US" sz="2000" dirty="0"/>
              <a:t>CI testing should complement (not replace) more extensive automated “nightly” testing</a:t>
            </a:r>
          </a:p>
          <a:p>
            <a:pPr lvl="1"/>
            <a:r>
              <a:rPr lang="en-US" sz="1800" dirty="0"/>
              <a:t>“Nightly” really just means lower frequency – daily, weekly, monthly, etc.</a:t>
            </a:r>
          </a:p>
          <a:p>
            <a:pPr lvl="1"/>
            <a:r>
              <a:rPr lang="en-US" sz="1800" dirty="0"/>
              <a:t>This is the place for more detailed testing, more configurations and platforms, performance testing, etc.</a:t>
            </a:r>
          </a:p>
          <a:p>
            <a:r>
              <a:rPr lang="en-US" sz="2000" dirty="0"/>
              <a:t>Many options for where to execute CI tests</a:t>
            </a:r>
          </a:p>
          <a:p>
            <a:pPr lvl="1"/>
            <a:r>
              <a:rPr lang="en-US" sz="1800" dirty="0"/>
              <a:t>Numerous free services (usually with limits on available resources)</a:t>
            </a:r>
          </a:p>
          <a:p>
            <a:pPr lvl="1"/>
            <a:r>
              <a:rPr lang="en-US" sz="1800" dirty="0"/>
              <a:t>Project/research group/institutional/computer facility testing resources may be available</a:t>
            </a:r>
          </a:p>
          <a:p>
            <a:pPr lvl="1"/>
            <a:r>
              <a:rPr lang="en-US" sz="1800" dirty="0"/>
              <a:t>Stand up your own</a:t>
            </a:r>
          </a:p>
          <a:p>
            <a:r>
              <a:rPr lang="en-US" sz="2000" dirty="0"/>
              <a:t>Start simple to get automation working, then build out what you need</a:t>
            </a:r>
          </a:p>
          <a:p>
            <a:pPr lvl="1"/>
            <a:r>
              <a:rPr lang="en-US" sz="1800" dirty="0"/>
              <a:t>Focus initially on key software configurations and aspects of the code</a:t>
            </a:r>
          </a:p>
          <a:p>
            <a:pPr lvl="1"/>
            <a:r>
              <a:rPr lang="en-US" sz="1800" dirty="0"/>
              <a:t>Make sure you’re testing expands to cover new code</a:t>
            </a:r>
          </a:p>
        </p:txBody>
      </p:sp>
    </p:spTree>
    <p:extLst>
      <p:ext uri="{BB962C8B-B14F-4D97-AF65-F5344CB8AC3E}">
        <p14:creationId xmlns:p14="http://schemas.microsoft.com/office/powerpoint/2010/main" val="21250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21884</TotalTime>
  <Words>1500</Words>
  <Application>Microsoft Office PowerPoint</Application>
  <PresentationFormat>Custom</PresentationFormat>
  <Paragraphs>163</Paragraphs>
  <Slides>17</Slides>
  <Notes>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Homework Assignment</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490</cp:revision>
  <cp:lastPrinted>2017-11-02T18:35:01Z</cp:lastPrinted>
  <dcterms:created xsi:type="dcterms:W3CDTF">2018-11-06T17:28:56Z</dcterms:created>
  <dcterms:modified xsi:type="dcterms:W3CDTF">2020-10-06T00:45:22Z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